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66" r:id="rId6"/>
    <p:sldId id="267" r:id="rId7"/>
    <p:sldId id="268" r:id="rId8"/>
    <p:sldId id="269" r:id="rId9"/>
    <p:sldId id="270" r:id="rId10"/>
    <p:sldId id="271" r:id="rId11"/>
    <p:sldId id="277" r:id="rId12"/>
    <p:sldId id="278" r:id="rId13"/>
    <p:sldId id="279" r:id="rId14"/>
    <p:sldId id="259" r:id="rId15"/>
    <p:sldId id="273" r:id="rId16"/>
    <p:sldId id="260" r:id="rId17"/>
    <p:sldId id="261" r:id="rId18"/>
    <p:sldId id="272" r:id="rId19"/>
    <p:sldId id="262" r:id="rId20"/>
    <p:sldId id="274" r:id="rId21"/>
    <p:sldId id="275" r:id="rId22"/>
    <p:sldId id="276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92" r:id="rId36"/>
    <p:sldId id="294" r:id="rId37"/>
    <p:sldId id="295" r:id="rId38"/>
    <p:sldId id="280" r:id="rId39"/>
  </p:sldIdLst>
  <p:sldSz cx="12192000" cy="6858000"/>
  <p:notesSz cx="6858000" cy="9144000"/>
  <p:defaultTextStyle>
    <a:defPPr>
      <a:defRPr lang="hu-HU"/>
    </a:defPPr>
    <a:lvl1pPr marL="0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1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4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5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7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08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70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32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93" algn="l" defTabSz="9143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1" y="1267730"/>
            <a:ext cx="9576263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5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9" y="2091263"/>
            <a:ext cx="9068587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7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8" indent="0" algn="ctr">
              <a:buNone/>
              <a:defRPr sz="1600"/>
            </a:lvl2pPr>
            <a:lvl3pPr marL="914415" indent="0" algn="ctr">
              <a:buNone/>
              <a:defRPr sz="1600"/>
            </a:lvl3pPr>
            <a:lvl4pPr marL="1371623" indent="0" algn="ctr">
              <a:buNone/>
              <a:defRPr sz="1600"/>
            </a:lvl4pPr>
            <a:lvl5pPr marL="1828831" indent="0" algn="ctr">
              <a:buNone/>
              <a:defRPr sz="1600"/>
            </a:lvl5pPr>
            <a:lvl6pPr marL="2286038" indent="0" algn="ctr">
              <a:buNone/>
              <a:defRPr sz="1600"/>
            </a:lvl6pPr>
            <a:lvl7pPr marL="2743245" indent="0" algn="ctr">
              <a:buNone/>
              <a:defRPr sz="1600"/>
            </a:lvl7pPr>
            <a:lvl8pPr marL="3200453" indent="0" algn="ctr">
              <a:buNone/>
              <a:defRPr sz="1600"/>
            </a:lvl8pPr>
            <a:lvl9pPr marL="3657661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1" y="1341260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FCA9AC9E-3BF7-4FB6-97E0-6CB022F2F928}" type="datetimeFigureOut">
              <a:rPr lang="hu-HU" smtClean="0"/>
              <a:t>2023. 04. 09.</a:t>
            </a:fld>
            <a:endParaRPr lang="hu-H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9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2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B4D753-4BC3-484C-9424-D049474693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0578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9AC9E-3BF7-4FB6-97E0-6CB022F2F928}" type="datetimeFigureOut">
              <a:rPr lang="hu-HU" smtClean="0"/>
              <a:t>2023. 04. 09.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D753-4BC3-484C-9424-D049474693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372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762000"/>
            <a:ext cx="8077200" cy="5257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9AC9E-3BF7-4FB6-97E0-6CB022F2F928}" type="datetimeFigureOut">
              <a:rPr lang="hu-HU" smtClean="0"/>
              <a:t>2023. 04. 09.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D753-4BC3-484C-9424-D049474693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030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9AC9E-3BF7-4FB6-97E0-6CB022F2F928}" type="datetimeFigureOut">
              <a:rPr lang="hu-HU" smtClean="0"/>
              <a:t>2023. 04. 09.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D753-4BC3-484C-9424-D049474693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5398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1" y="1267730"/>
            <a:ext cx="9576263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5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CA9AC9E-3BF7-4FB6-97E0-6CB022F2F928}" type="datetimeFigureOut">
              <a:rPr lang="hu-HU" smtClean="0"/>
              <a:t>2023. 04. 09.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B5B4D753-4BC3-484C-9424-D049474693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1820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1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9AC9E-3BF7-4FB6-97E0-6CB022F2F928}" type="datetimeFigureOut">
              <a:rPr lang="hu-HU" smtClean="0"/>
              <a:t>2023. 04. 09.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D753-4BC3-484C-9424-D049474693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716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9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8" indent="0">
              <a:buNone/>
              <a:defRPr sz="19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1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5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9" y="2755899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8" indent="0">
              <a:buNone/>
              <a:defRPr sz="19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1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5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9AC9E-3BF7-4FB6-97E0-6CB022F2F928}" type="datetimeFigureOut">
              <a:rPr lang="hu-HU" smtClean="0"/>
              <a:t>2023. 04. 09.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D753-4BC3-484C-9424-D049474693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662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9AC9E-3BF7-4FB6-97E0-6CB022F2F928}" type="datetimeFigureOut">
              <a:rPr lang="hu-HU" smtClean="0"/>
              <a:t>2023. 04. 09.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D753-4BC3-484C-9424-D049474693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547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9AC9E-3BF7-4FB6-97E0-6CB022F2F928}" type="datetimeFigureOut">
              <a:rPr lang="hu-HU" smtClean="0"/>
              <a:t>2023. 04. 09.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4D753-4BC3-484C-9424-D049474693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991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31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7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2" y="607392"/>
            <a:ext cx="2430780" cy="1645920"/>
          </a:xfrm>
        </p:spPr>
        <p:txBody>
          <a:bodyPr anchor="b">
            <a:normAutofit/>
          </a:bodyPr>
          <a:lstStyle>
            <a:lvl1pPr algn="l" defTabSz="9144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2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1" indent="0">
              <a:buNone/>
              <a:defRPr sz="900"/>
            </a:lvl5pPr>
            <a:lvl6pPr marL="2286038" indent="0">
              <a:buNone/>
              <a:defRPr sz="900"/>
            </a:lvl6pPr>
            <a:lvl7pPr marL="2743245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9AC9E-3BF7-4FB6-97E0-6CB022F2F928}" type="datetimeFigureOut">
              <a:rPr lang="hu-HU" smtClean="0"/>
              <a:t>2023. 04. 09.</a:t>
            </a:fld>
            <a:endParaRPr lang="hu-H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hu-H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B4D753-4BC3-484C-9424-D04947469302}" type="slidenum">
              <a:rPr lang="hu-HU" smtClean="0"/>
              <a:t>‹#›</a:t>
            </a:fld>
            <a:endParaRPr lang="hu-HU"/>
          </a:p>
        </p:txBody>
      </p:sp>
      <p:sp>
        <p:nvSpPr>
          <p:cNvPr id="12" name="Rectangle 11"/>
          <p:cNvSpPr/>
          <p:nvPr/>
        </p:nvSpPr>
        <p:spPr>
          <a:xfrm>
            <a:off x="9157547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0841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7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5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600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1" indent="0">
              <a:buNone/>
              <a:defRPr sz="2000"/>
            </a:lvl5pPr>
            <a:lvl6pPr marL="2286038" indent="0">
              <a:buNone/>
              <a:defRPr sz="2000"/>
            </a:lvl6pPr>
            <a:lvl7pPr marL="2743245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1" indent="0">
              <a:buNone/>
              <a:defRPr sz="900"/>
            </a:lvl5pPr>
            <a:lvl6pPr marL="2286038" indent="0">
              <a:buNone/>
              <a:defRPr sz="900"/>
            </a:lvl6pPr>
            <a:lvl7pPr marL="2743245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CA9AC9E-3BF7-4FB6-97E0-6CB022F2F928}" type="datetimeFigureOut">
              <a:rPr lang="hu-HU" smtClean="0"/>
              <a:t>2023. 04. 09.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15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B4D753-4BC3-484C-9424-D04947469302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Rectangle 9"/>
          <p:cNvSpPr/>
          <p:nvPr/>
        </p:nvSpPr>
        <p:spPr>
          <a:xfrm>
            <a:off x="9157547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1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7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1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CA9AC9E-3BF7-4FB6-97E0-6CB022F2F928}" type="datetimeFigureOut">
              <a:rPr lang="hu-HU" smtClean="0"/>
              <a:t>2023. 04. 09.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B4D753-4BC3-484C-9424-D0494746930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684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15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3" indent="-182883" algn="l" defTabSz="914415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indent="-182883" algn="l" defTabSz="914415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32" indent="-182883" algn="l" defTabSz="914415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57" indent="-182883" algn="l" defTabSz="914415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81" indent="-182883" algn="l" defTabSz="914415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27" indent="-228604" algn="l" defTabSz="914415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32" indent="-228604" algn="l" defTabSz="914415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37" indent="-228604" algn="l" defTabSz="914415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42" indent="-228604" algn="l" defTabSz="914415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5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9144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181155"/>
            <a:ext cx="9144000" cy="1172205"/>
          </a:xfrm>
        </p:spPr>
        <p:txBody>
          <a:bodyPr/>
          <a:lstStyle/>
          <a:p>
            <a:pPr algn="l"/>
            <a:r>
              <a:rPr lang="hu-HU" b="1" dirty="0" err="1" smtClean="0">
                <a:latin typeface="ISOCPEUR" panose="020B0604020202020204" pitchFamily="34" charset="0"/>
              </a:rPr>
              <a:t>Ökoház</a:t>
            </a:r>
            <a:r>
              <a:rPr lang="hu-HU" b="1" dirty="0" smtClean="0">
                <a:latin typeface="ISOCPEUR" panose="020B0604020202020204" pitchFamily="34" charset="0"/>
              </a:rPr>
              <a:t> pályázat</a:t>
            </a:r>
            <a:endParaRPr lang="hu-HU" b="1" dirty="0">
              <a:latin typeface="ISOCPEUR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5872480"/>
            <a:ext cx="12192000" cy="985520"/>
          </a:xfrm>
        </p:spPr>
        <p:txBody>
          <a:bodyPr>
            <a:noAutofit/>
          </a:bodyPr>
          <a:lstStyle/>
          <a:p>
            <a:pPr algn="l"/>
            <a:r>
              <a:rPr lang="hu-HU" sz="1800" dirty="0">
                <a:solidFill>
                  <a:schemeClr val="bg1"/>
                </a:solidFill>
                <a:latin typeface="ISOCPEUR" panose="020B0604020202020204" pitchFamily="34" charset="0"/>
              </a:rPr>
              <a:t>Készítette: 	</a:t>
            </a:r>
            <a:r>
              <a:rPr lang="hu-HU" sz="1800" dirty="0">
                <a:solidFill>
                  <a:schemeClr val="bg1"/>
                </a:solidFill>
                <a:latin typeface="ISOCPEUR" panose="020B0604020202020204" pitchFamily="34" charset="0"/>
              </a:rPr>
              <a:t>Horváth Bence</a:t>
            </a:r>
            <a:endParaRPr lang="hu-HU" sz="1800" dirty="0">
              <a:solidFill>
                <a:schemeClr val="bg1"/>
              </a:solidFill>
              <a:latin typeface="ISOCPEUR" panose="020B0604020202020204" pitchFamily="34" charset="0"/>
            </a:endParaRPr>
          </a:p>
          <a:p>
            <a:pPr algn="l"/>
            <a:r>
              <a:rPr lang="hu-HU" sz="1800" dirty="0">
                <a:solidFill>
                  <a:schemeClr val="bg1"/>
                </a:solidFill>
                <a:latin typeface="ISOCPEUR" panose="020B0604020202020204" pitchFamily="34" charset="0"/>
              </a:rPr>
              <a:t>		</a:t>
            </a:r>
            <a:r>
              <a:rPr lang="hu-HU" sz="1800" dirty="0" err="1">
                <a:solidFill>
                  <a:schemeClr val="bg1"/>
                </a:solidFill>
                <a:latin typeface="ISOCPEUR" panose="020B0604020202020204" pitchFamily="34" charset="0"/>
              </a:rPr>
              <a:t>Suha</a:t>
            </a:r>
            <a:r>
              <a:rPr lang="hu-HU" sz="1800" dirty="0">
                <a:solidFill>
                  <a:schemeClr val="bg1"/>
                </a:solidFill>
                <a:latin typeface="ISOCPEUR" panose="020B0604020202020204" pitchFamily="34" charset="0"/>
              </a:rPr>
              <a:t> Bence Zoltán</a:t>
            </a:r>
            <a:endParaRPr lang="hu-HU" sz="1800" dirty="0">
              <a:solidFill>
                <a:schemeClr val="bg1"/>
              </a:solidFill>
              <a:latin typeface="ISOCPEUR" panose="020B0604020202020204" pitchFamily="34" charset="0"/>
            </a:endParaRPr>
          </a:p>
          <a:p>
            <a:pPr algn="l"/>
            <a:r>
              <a:rPr lang="hu-HU" sz="1800" dirty="0">
                <a:solidFill>
                  <a:schemeClr val="bg1"/>
                </a:solidFill>
                <a:latin typeface="ISOCPEUR" panose="020B0604020202020204" pitchFamily="34" charset="0"/>
              </a:rPr>
              <a:t>		</a:t>
            </a:r>
            <a:r>
              <a:rPr lang="hu-HU" sz="1800" dirty="0" err="1">
                <a:solidFill>
                  <a:schemeClr val="bg1"/>
                </a:solidFill>
                <a:latin typeface="ISOCPEUR" panose="020B0604020202020204" pitchFamily="34" charset="0"/>
              </a:rPr>
              <a:t>Szomora</a:t>
            </a:r>
            <a:r>
              <a:rPr lang="hu-HU" sz="1800" dirty="0">
                <a:solidFill>
                  <a:schemeClr val="bg1"/>
                </a:solidFill>
                <a:latin typeface="ISOCPEUR" panose="020B0604020202020204" pitchFamily="34" charset="0"/>
              </a:rPr>
              <a:t> Vilmos András</a:t>
            </a:r>
            <a:r>
              <a:rPr lang="hu-HU" sz="1800" dirty="0">
                <a:solidFill>
                  <a:schemeClr val="bg1"/>
                </a:solidFill>
                <a:latin typeface="ISOCPEUR" panose="020B0604020202020204" pitchFamily="34" charset="0"/>
              </a:rPr>
              <a:t>					   </a:t>
            </a:r>
            <a:r>
              <a:rPr lang="hu-HU" sz="1800" dirty="0">
                <a:solidFill>
                  <a:schemeClr val="bg1"/>
                </a:solidFill>
                <a:latin typeface="ISOCPEUR" panose="020B0604020202020204" pitchFamily="34" charset="0"/>
              </a:rPr>
              <a:t>NMSZC </a:t>
            </a:r>
            <a:r>
              <a:rPr lang="hu-HU" sz="1800" dirty="0">
                <a:solidFill>
                  <a:schemeClr val="bg1"/>
                </a:solidFill>
                <a:latin typeface="ISOCPEUR" panose="020B0604020202020204" pitchFamily="34" charset="0"/>
              </a:rPr>
              <a:t>Stromfeld Aurél Technikum</a:t>
            </a:r>
          </a:p>
          <a:p>
            <a:pPr algn="l"/>
            <a:endParaRPr lang="hu-HU" sz="1800" dirty="0">
              <a:solidFill>
                <a:schemeClr val="bg1"/>
              </a:solidFill>
              <a:latin typeface="ISOCPEUR" panose="020B0604020202020204" pitchFamily="34" charset="0"/>
            </a:endParaRPr>
          </a:p>
          <a:p>
            <a:pPr algn="l"/>
            <a:endParaRPr lang="hu-HU" sz="1800" dirty="0">
              <a:solidFill>
                <a:schemeClr val="bg1"/>
              </a:solidFill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475120"/>
            <a:ext cx="10058400" cy="45599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600" b="1" u="sng" dirty="0">
                <a:latin typeface="ISOCPEUR" panose="020B0604020202020204" pitchFamily="34" charset="0"/>
              </a:rPr>
              <a:t>Vízellátás: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Az épület vízellátását nagy átmérőjű ásott kút biztosítja. A környéken több ivóvíz minőségű forrás található, ebből következtethető, hogy a kútból is tiszta víz nyerhető. A használati vizet a kútból közvetlenül, az ivóvizet víztisztító berendezés beépítésével házi </a:t>
            </a:r>
            <a:r>
              <a:rPr lang="hu-HU" sz="1400" dirty="0" err="1">
                <a:latin typeface="ISOCPEUR" panose="020B0604020202020204" pitchFamily="34" charset="0"/>
              </a:rPr>
              <a:t>vízmű</a:t>
            </a:r>
            <a:r>
              <a:rPr lang="hu-HU" sz="1400" dirty="0">
                <a:latin typeface="ISOCPEUR" panose="020B0604020202020204" pitchFamily="34" charset="0"/>
              </a:rPr>
              <a:t> segítségével juttatjuk az épületbe. </a:t>
            </a:r>
          </a:p>
          <a:p>
            <a:pPr marL="0" indent="0" algn="just">
              <a:buNone/>
            </a:pPr>
            <a:r>
              <a:rPr lang="hu-HU" sz="1600" b="1" u="sng" dirty="0">
                <a:latin typeface="ISOCPEUR" panose="020B0604020202020204" pitchFamily="34" charset="0"/>
              </a:rPr>
              <a:t>Vízelvezetés: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szennyvizet házi szennyvíztisztító közbeiktatásával a kert öntözésére használjuk egy erre a célra kialakított tárolóval. Az épület tetejére és a kültéri burkolatra érkező csapadékot elvezetjük, és szintén zárt tárolóban gyűjtjük öntözés céljára. 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kertben a füvesítés mellett magaságyásokban termesztett kultúrnövények segítik a család élelmezését. A kert végében, komposztálók biztosítják a háztartási növényi hulladék termőföldé alakítását.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55277" y="1"/>
            <a:ext cx="10515600" cy="1095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dirty="0">
                <a:latin typeface="ISOCPEUR" panose="020B0604020202020204" pitchFamily="34" charset="0"/>
              </a:rPr>
              <a:t>Szakmai leírás</a:t>
            </a:r>
          </a:p>
        </p:txBody>
      </p:sp>
    </p:spTree>
    <p:extLst>
      <p:ext uri="{BB962C8B-B14F-4D97-AF65-F5344CB8AC3E}">
        <p14:creationId xmlns:p14="http://schemas.microsoft.com/office/powerpoint/2010/main" val="12339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8"/>
            <a:ext cx="10058400" cy="5301007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>
                <a:latin typeface="ISOCPEUR" panose="020B0604020202020204" pitchFamily="34" charset="0"/>
              </a:rPr>
              <a:t>Fenntarthatóság</a:t>
            </a:r>
            <a:endParaRPr lang="hu-HU" sz="6000" b="1" dirty="0"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7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095558"/>
            <a:ext cx="10058400" cy="49394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600" b="1" u="sng" dirty="0">
                <a:latin typeface="ISOCPEUR" panose="020B0604020202020204" pitchFamily="34" charset="0"/>
              </a:rPr>
              <a:t>Napcellás </a:t>
            </a:r>
            <a:r>
              <a:rPr lang="hu-HU" sz="1600" b="1" u="sng" dirty="0" err="1">
                <a:latin typeface="ISOCPEUR" panose="020B0604020202020204" pitchFamily="34" charset="0"/>
              </a:rPr>
              <a:t>térkő</a:t>
            </a:r>
            <a:r>
              <a:rPr lang="hu-HU" sz="1600" b="1" u="sng" dirty="0">
                <a:latin typeface="ISOCPEUR" panose="020B0604020202020204" pitchFamily="34" charset="0"/>
              </a:rPr>
              <a:t>: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Az innovatív ötlet Ilyés Miklós tájépítész fejéből pattant ki, aki a hagyományos betonból készült térkövek helyett valami sokkal </a:t>
            </a:r>
            <a:r>
              <a:rPr lang="hu-HU" sz="1400" dirty="0" err="1">
                <a:latin typeface="ISOCPEUR" panose="020B0604020202020204" pitchFamily="34" charset="0"/>
              </a:rPr>
              <a:t>környezetbarátabb</a:t>
            </a:r>
            <a:r>
              <a:rPr lang="hu-HU" sz="1400" dirty="0">
                <a:latin typeface="ISOCPEUR" panose="020B0604020202020204" pitchFamily="34" charset="0"/>
              </a:rPr>
              <a:t> térburkolatot képzelt el. Ötletét felvetette barátainak, a gépész végzettséggel rendelkező </a:t>
            </a:r>
            <a:r>
              <a:rPr lang="hu-HU" sz="1400" dirty="0" err="1">
                <a:latin typeface="ISOCPEUR" panose="020B0604020202020204" pitchFamily="34" charset="0"/>
              </a:rPr>
              <a:t>Sziszák</a:t>
            </a:r>
            <a:r>
              <a:rPr lang="hu-HU" sz="1400" dirty="0">
                <a:latin typeface="ISOCPEUR" panose="020B0604020202020204" pitchFamily="34" charset="0"/>
              </a:rPr>
              <a:t> Imrének, és a villamosmérnök Cseh Józsefnek, együtt pedig megalkották a moduláris energiatermelő térburkoló rendszert, vagyis a </a:t>
            </a:r>
            <a:r>
              <a:rPr lang="hu-HU" sz="1400" dirty="0" err="1">
                <a:latin typeface="ISOCPEUR" panose="020B0604020202020204" pitchFamily="34" charset="0"/>
              </a:rPr>
              <a:t>Platio</a:t>
            </a:r>
            <a:r>
              <a:rPr lang="hu-HU" sz="1400" dirty="0">
                <a:latin typeface="ISOCPEUR" panose="020B0604020202020204" pitchFamily="34" charset="0"/>
              </a:rPr>
              <a:t> névre keresztelt napelemes térkövet. </a:t>
            </a:r>
            <a:endParaRPr lang="hu-HU" sz="1400" dirty="0">
              <a:latin typeface="ISOCPEUR" panose="020B0604020202020204" pitchFamily="34" charset="0"/>
            </a:endParaRP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</a:t>
            </a:r>
            <a:r>
              <a:rPr lang="hu-HU" sz="1400" dirty="0" err="1">
                <a:latin typeface="ISOCPEUR" panose="020B0604020202020204" pitchFamily="34" charset="0"/>
              </a:rPr>
              <a:t>Platio</a:t>
            </a:r>
            <a:r>
              <a:rPr lang="hu-HU" sz="1400" dirty="0">
                <a:latin typeface="ISOCPEUR" panose="020B0604020202020204" pitchFamily="34" charset="0"/>
              </a:rPr>
              <a:t> különlegessége, hogy különálló napelemes térkőként képes napelemes rendszert alkotni.  További nagy előnye, hogy a napelemet magába foglaló burkolat újrahasznosított hulladékból készül. Így rendkívül környezetbarát terméknek tekinthető, hisz amellett, hogy energiát képes termelni, még a </a:t>
            </a:r>
            <a:r>
              <a:rPr lang="hu-HU" sz="1400" dirty="0">
                <a:latin typeface="ISOCPEUR" panose="020B0604020202020204" pitchFamily="34" charset="0"/>
              </a:rPr>
              <a:t>lerakásra kerülő műanyagtermékek mennyiségét is csökkenti. 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</a:t>
            </a:r>
            <a:r>
              <a:rPr lang="hu-HU" sz="1400" dirty="0" err="1">
                <a:latin typeface="ISOCPEUR" panose="020B0604020202020204" pitchFamily="34" charset="0"/>
              </a:rPr>
              <a:t>Platio</a:t>
            </a:r>
            <a:r>
              <a:rPr lang="hu-HU" sz="1400" dirty="0">
                <a:latin typeface="ISOCPEUR" panose="020B0604020202020204" pitchFamily="34" charset="0"/>
              </a:rPr>
              <a:t> kinézetre olyan, mintha egy macskakőbe napelemet tettek volna. Ezek a kis térkövek összeköthetők, de önállóan is működőképesek. Így pedig lerakásuk sokkal könnyebben variálható és térhez igazítható</a:t>
            </a:r>
            <a:r>
              <a:rPr lang="hu-HU" sz="1400" dirty="0">
                <a:latin typeface="ISOCPEUR" panose="020B0604020202020204" pitchFamily="34" charset="0"/>
              </a:rPr>
              <a:t>.</a:t>
            </a:r>
            <a:endParaRPr lang="hu-HU" sz="1400" dirty="0">
              <a:latin typeface="ISOCPEUR" panose="020B0604020202020204" pitchFamily="34" charset="0"/>
            </a:endParaRP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Minden kis egységet speciális ütésálló </a:t>
            </a:r>
            <a:r>
              <a:rPr lang="hu-HU" sz="1400" dirty="0" err="1">
                <a:latin typeface="ISOCPEUR" panose="020B0604020202020204" pitchFamily="34" charset="0"/>
              </a:rPr>
              <a:t>fedlap</a:t>
            </a:r>
            <a:r>
              <a:rPr lang="hu-HU" sz="1400" dirty="0">
                <a:latin typeface="ISOCPEUR" panose="020B0604020202020204" pitchFamily="34" charset="0"/>
              </a:rPr>
              <a:t> véd. Ráadásul ezt a felületet többféleképpen lehet </a:t>
            </a:r>
            <a:r>
              <a:rPr lang="hu-HU" sz="1400" dirty="0" err="1">
                <a:latin typeface="ISOCPEUR" panose="020B0604020202020204" pitchFamily="34" charset="0"/>
              </a:rPr>
              <a:t>csúszásmentesíteni</a:t>
            </a:r>
            <a:r>
              <a:rPr lang="hu-HU" sz="1400" dirty="0">
                <a:latin typeface="ISOCPEUR" panose="020B0604020202020204" pitchFamily="34" charset="0"/>
              </a:rPr>
              <a:t> is így a rajtuk közlekedőknek sem kell tartaniuk a sérüléstől. A napelemes </a:t>
            </a:r>
            <a:r>
              <a:rPr lang="hu-HU" sz="1400" dirty="0" err="1">
                <a:latin typeface="ISOCPEUR" panose="020B0604020202020204" pitchFamily="34" charset="0"/>
              </a:rPr>
              <a:t>térkő</a:t>
            </a:r>
            <a:r>
              <a:rPr lang="hu-HU" sz="1400" dirty="0">
                <a:latin typeface="ISOCPEUR" panose="020B0604020202020204" pitchFamily="34" charset="0"/>
              </a:rPr>
              <a:t> ráadásul nem igényel különösebb karbantartást sem, hisz egyedül a fedele van kitéve külső hatásoknak, ami ha szükséges könnyedén cserélhető. </a:t>
            </a:r>
          </a:p>
          <a:p>
            <a:pPr marL="0" indent="0" algn="just">
              <a:buNone/>
            </a:pPr>
            <a:endParaRPr lang="hu-HU" sz="1400" dirty="0">
              <a:latin typeface="ISOCPEUR" panose="020B0604020202020204" pitchFamily="34" charset="0"/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55277" y="1"/>
            <a:ext cx="10515600" cy="1095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dirty="0">
                <a:latin typeface="ISOCPEUR" panose="020B0604020202020204" pitchFamily="34" charset="0"/>
              </a:rPr>
              <a:t>Fenntarthatóság</a:t>
            </a:r>
            <a:endParaRPr lang="hu-HU" dirty="0">
              <a:latin typeface="ISOCPEUR" panose="020B0604020202020204" pitchFamily="34" charset="0"/>
            </a:endParaRPr>
          </a:p>
        </p:txBody>
      </p:sp>
      <p:pic>
        <p:nvPicPr>
          <p:cNvPr id="5" name="Kép 4" descr="https://rezsimentor.hu/wp-content/uploads/2020/11/solar_hom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799" y="4520242"/>
            <a:ext cx="4781910" cy="192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 descr="Energiát termel a magyar fejlesztésű napelemes térkő - Tisztajövő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1534" y="4520244"/>
            <a:ext cx="3843666" cy="192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88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095558"/>
            <a:ext cx="10058400" cy="49394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600" b="1" u="sng" dirty="0">
                <a:latin typeface="ISOCPEUR" panose="020B0604020202020204" pitchFamily="34" charset="0"/>
              </a:rPr>
              <a:t>Házi szennyvíztisztító: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Egyedi biológiai szennyvízkezelő kisberendezés család  kifejezetten családi házak szennyvízének tisztítására. A berendezések technológiai kialakítása a stabil és megbízható működésen alapul, alacsony energiafelhasználással. Továbbá minden olyan helyen, ahol nincs közcsatorna vagy csak nagyon magas költséggel járna a rácsatlakozás. az </a:t>
            </a:r>
            <a:r>
              <a:rPr lang="hu-HU" sz="1400" dirty="0">
                <a:latin typeface="ISOCPEUR" panose="020B0604020202020204" pitchFamily="34" charset="0"/>
              </a:rPr>
              <a:t>AS-VARIO </a:t>
            </a:r>
            <a:r>
              <a:rPr lang="hu-HU" sz="1400" dirty="0" err="1">
                <a:latin typeface="ISOCPEUR" panose="020B0604020202020204" pitchFamily="34" charset="0"/>
              </a:rPr>
              <a:t>comp</a:t>
            </a:r>
            <a:r>
              <a:rPr lang="hu-HU" sz="1400" dirty="0">
                <a:latin typeface="ISOCPEUR" panose="020B0604020202020204" pitchFamily="34" charset="0"/>
              </a:rPr>
              <a:t> </a:t>
            </a:r>
            <a:r>
              <a:rPr lang="hu-HU" sz="1400" dirty="0">
                <a:latin typeface="ISOCPEUR" panose="020B0604020202020204" pitchFamily="34" charset="0"/>
              </a:rPr>
              <a:t>K biológiai szennyvíztisztító korszerű közműpótlóként </a:t>
            </a:r>
            <a:r>
              <a:rPr lang="hu-HU" sz="1400" dirty="0">
                <a:latin typeface="ISOCPEUR" panose="020B0604020202020204" pitchFamily="34" charset="0"/>
              </a:rPr>
              <a:t>üzemeltethető.</a:t>
            </a:r>
          </a:p>
          <a:p>
            <a:pPr marL="0" indent="0" algn="just">
              <a:buNone/>
            </a:pPr>
            <a:r>
              <a:rPr lang="hu-HU" sz="1400" u="sng" dirty="0">
                <a:latin typeface="ISOCPEUR" panose="020B0604020202020204" pitchFamily="34" charset="0"/>
              </a:rPr>
              <a:t>A rendszer előnyei</a:t>
            </a:r>
            <a:r>
              <a:rPr lang="hu-HU" sz="1400" dirty="0">
                <a:latin typeface="ISOCPEUR" panose="020B0604020202020204" pitchFamily="34" charset="0"/>
              </a:rPr>
              <a:t>: Magas minőség alacsony áron, önhordó tartály, hőszigetelt zárható </a:t>
            </a:r>
            <a:r>
              <a:rPr lang="hu-HU" sz="1400" dirty="0" err="1">
                <a:latin typeface="ISOCPEUR" panose="020B0604020202020204" pitchFamily="34" charset="0"/>
              </a:rPr>
              <a:t>fedlap</a:t>
            </a:r>
            <a:r>
              <a:rPr lang="hu-HU" sz="1400" dirty="0">
                <a:latin typeface="ISOCPEUR" panose="020B0604020202020204" pitchFamily="34" charset="0"/>
              </a:rPr>
              <a:t>, megbízható és egyszerű működés</a:t>
            </a:r>
          </a:p>
          <a:p>
            <a:pPr marL="0" indent="0" algn="just">
              <a:buNone/>
            </a:pPr>
            <a:r>
              <a:rPr lang="hu-HU" sz="1400" u="sng" dirty="0">
                <a:latin typeface="ISOCPEUR" panose="020B0604020202020204" pitchFamily="34" charset="0"/>
              </a:rPr>
              <a:t>Működési elv</a:t>
            </a:r>
            <a:r>
              <a:rPr lang="hu-HU" sz="1400" dirty="0">
                <a:latin typeface="ISOCPEUR" panose="020B0604020202020204" pitchFamily="34" charset="0"/>
              </a:rPr>
              <a:t>: A szennyvíz a berendezés oldalánál található előülepítő egységbe folyik (A). Itt a mechanikus, úszó és ülepíthető anyagok kerülnek eltávolításra.. A megtisztított szennyvíz az aktivációs térbe folyik (B), ahol a szennyvíz biológiai megtisztítása megy végbe. Az aktivációs tér levegőztetése az alsó részén található finombuborékos levegőztető (E) segítségével történik. A víz és az eleveniszap keveréke az aktivációs térből a technológiai válaszfalakon található nyílásokon keresztül az utóülepítő térbe (C) áramlik, ahol ülepítéssel az eleveniszaptól elválik a megtisztított víz. A megtisztított víz a mamutszivattyú (F) segítségével a kifolyó csonkba kerül át, ahonnan az a szennyvíztisztítóból távozik. </a:t>
            </a:r>
          </a:p>
          <a:p>
            <a:pPr marL="0" indent="0" algn="just">
              <a:buNone/>
            </a:pPr>
            <a:endParaRPr lang="hu-HU" sz="1400" dirty="0">
              <a:latin typeface="ISOCPEUR" panose="020B0604020202020204" pitchFamily="34" charset="0"/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55277" y="1"/>
            <a:ext cx="10515600" cy="1095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dirty="0">
                <a:latin typeface="ISOCPEUR" panose="020B0604020202020204" pitchFamily="34" charset="0"/>
              </a:rPr>
              <a:t>Fenntarthatóság</a:t>
            </a:r>
            <a:endParaRPr lang="hu-HU" dirty="0">
              <a:latin typeface="ISOCPEUR" panose="020B0604020202020204" pitchFamily="34" charset="0"/>
            </a:endParaRPr>
          </a:p>
        </p:txBody>
      </p:sp>
      <p:pic>
        <p:nvPicPr>
          <p:cNvPr id="7" name="Kép 6" descr="https://www.asiohungaria.hu/img/as-variokompk_leiras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154337"/>
            <a:ext cx="4471006" cy="2479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23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8"/>
            <a:ext cx="10058400" cy="5301007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>
                <a:latin typeface="ISOCPEUR" panose="020B0604020202020204" pitchFamily="34" charset="0"/>
              </a:rPr>
              <a:t>Műszaki tervdokumentáció</a:t>
            </a:r>
          </a:p>
        </p:txBody>
      </p:sp>
    </p:spTree>
    <p:extLst>
      <p:ext uri="{BB962C8B-B14F-4D97-AF65-F5344CB8AC3E}">
        <p14:creationId xmlns:p14="http://schemas.microsoft.com/office/powerpoint/2010/main" val="17688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532160" y="-115745"/>
            <a:ext cx="11659840" cy="918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r"/>
            <a:r>
              <a:rPr lang="hu-HU" sz="4000" b="1" dirty="0">
                <a:latin typeface="ISOCPEUR" panose="020B0604020202020204" pitchFamily="34" charset="0"/>
              </a:rPr>
              <a:t>Helyszínrajz</a:t>
            </a:r>
            <a:endParaRPr lang="hu-HU" sz="4000" b="1" dirty="0"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650391" y="3047490"/>
            <a:ext cx="6543040" cy="83414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00" y="168927"/>
            <a:ext cx="10078571" cy="6533798"/>
          </a:xfrm>
          <a:prstGeom prst="rect">
            <a:avLst/>
          </a:prstGeom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0" y="-115745"/>
            <a:ext cx="12192000" cy="90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z="4000" b="1" dirty="0">
                <a:latin typeface="ISOCPEUR" panose="020B0604020202020204" pitchFamily="34" charset="0"/>
              </a:rPr>
              <a:t>Földszinti alaprajz</a:t>
            </a:r>
            <a:endParaRPr lang="hu-HU" sz="4000" b="1" dirty="0">
              <a:latin typeface="ISOCPEUR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303691" y="2977386"/>
            <a:ext cx="6543040" cy="9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37776" y="2534875"/>
            <a:ext cx="6543040" cy="185937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1" y="193043"/>
            <a:ext cx="8137450" cy="6664959"/>
          </a:xfrm>
          <a:prstGeom prst="rect">
            <a:avLst/>
          </a:prstGeom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0" y="-115745"/>
            <a:ext cx="12192000" cy="928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z="4000" b="1" dirty="0">
                <a:latin typeface="ISOCPEUR" panose="020B0604020202020204" pitchFamily="34" charset="0"/>
              </a:rPr>
              <a:t>A-A Keresztmetszet</a:t>
            </a:r>
            <a:endParaRPr lang="hu-HU" sz="4000" b="1" dirty="0">
              <a:latin typeface="ISOCPEUR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38462" y="2380296"/>
            <a:ext cx="6543040" cy="20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4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3200"/>
            <a:ext cx="12194089" cy="6584104"/>
          </a:xfrm>
          <a:prstGeom prst="rect">
            <a:avLst/>
          </a:prstGeom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0" y="-115745"/>
            <a:ext cx="12192000" cy="928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z="4000" b="1" dirty="0">
                <a:latin typeface="ISOCPEUR" panose="020B0604020202020204" pitchFamily="34" charset="0"/>
              </a:rPr>
              <a:t>B-B Hosszmetszet</a:t>
            </a:r>
            <a:endParaRPr lang="hu-HU" sz="4000" b="1" dirty="0"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44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594" y="121917"/>
            <a:ext cx="8486526" cy="183853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415" y="1390367"/>
            <a:ext cx="8745170" cy="407726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234297" y="2438355"/>
            <a:ext cx="6736081" cy="1859372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0" y="-115745"/>
            <a:ext cx="12192000" cy="928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z="4000" b="1" dirty="0">
                <a:latin typeface="ISOCPEUR" panose="020B0604020202020204" pitchFamily="34" charset="0"/>
              </a:rPr>
              <a:t>Északkeleti Homlokzat</a:t>
            </a:r>
            <a:endParaRPr lang="hu-HU" sz="4000" b="1" dirty="0">
              <a:latin typeface="ISOCPEUR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62951" y="2281351"/>
            <a:ext cx="6858001" cy="22953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417" y="4897551"/>
            <a:ext cx="8253705" cy="183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3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8023" y="2"/>
            <a:ext cx="10515600" cy="1173191"/>
          </a:xfrm>
        </p:spPr>
        <p:txBody>
          <a:bodyPr/>
          <a:lstStyle/>
          <a:p>
            <a:r>
              <a:rPr lang="hu-HU" dirty="0" smtClean="0">
                <a:latin typeface="ISOCPEUR" panose="020B0604020202020204" pitchFamily="34" charset="0"/>
              </a:rPr>
              <a:t>Ötlet ismertetés</a:t>
            </a:r>
            <a:endParaRPr lang="hu-HU" dirty="0">
              <a:latin typeface="ISOCPEUR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1" y="1173193"/>
            <a:ext cx="10515600" cy="50037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Az </a:t>
            </a:r>
            <a:r>
              <a:rPr lang="hu-HU" sz="1400" dirty="0" err="1">
                <a:latin typeface="ISOCPEUR" panose="020B0604020202020204" pitchFamily="34" charset="0"/>
              </a:rPr>
              <a:t>öko</a:t>
            </a:r>
            <a:r>
              <a:rPr lang="hu-HU" sz="1400" dirty="0">
                <a:latin typeface="ISOCPEUR" panose="020B0604020202020204" pitchFamily="34" charset="0"/>
              </a:rPr>
              <a:t>-építés alapvető feladata az építési technológiák és épület-üzemeltetés során a környezetterhelés csökkentése. Az ökológiai lábnyomunkat teljesen nem tudjuk eltüntetni, de mérsékelni igen. A környezetvédelemmel párhuzamosan fontos igény a korszerű, kényelmes élet biztosítása.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modern technológiák alkalmazása elkerülhetettlen napjainkban. Ezeket a szempontokat figyelembe véve próbáltuk a pályázatban szereplő épületet megtervezni.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Az építési telek valós helyszínen, Salgótarjánban, a Berzsenyi Dániel út 17. alatt jelenleg is beépítetlen építési telek. A telek az utcafronttól nézve a hátsókert irányában enyhén lejt. Ezt az adottságot nagy mértékben kihasználtuk a tervezési folyamat során.</a:t>
            </a:r>
          </a:p>
          <a:p>
            <a:pPr marL="0" indent="0" algn="just">
              <a:buNone/>
            </a:pPr>
            <a:endParaRPr lang="hu-HU" sz="1400" dirty="0">
              <a:latin typeface="ISOCPEUR" panose="020B0604020202020204" pitchFamily="34" charset="0"/>
            </a:endParaRPr>
          </a:p>
          <a:p>
            <a:pPr marL="0" indent="0" algn="just">
              <a:buNone/>
            </a:pPr>
            <a:endParaRPr lang="hu-HU" sz="1400" dirty="0">
              <a:latin typeface="ISOCPEUR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616" y="3079084"/>
            <a:ext cx="5451895" cy="3193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76237"/>
            <a:ext cx="4897967" cy="319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976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594" y="121917"/>
            <a:ext cx="8486526" cy="18385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234297" y="2438355"/>
            <a:ext cx="6736081" cy="1859372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0" y="-115745"/>
            <a:ext cx="12192000" cy="928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z="4000" b="1" dirty="0">
                <a:latin typeface="ISOCPEUR" panose="020B0604020202020204" pitchFamily="34" charset="0"/>
              </a:rPr>
              <a:t>Északnyugati Homlokzat</a:t>
            </a:r>
            <a:endParaRPr lang="hu-HU" sz="4000" b="1" dirty="0">
              <a:latin typeface="ISOCPEUR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62951" y="2281351"/>
            <a:ext cx="6858001" cy="22953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417" y="4897551"/>
            <a:ext cx="8253705" cy="183853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35" y="1328446"/>
            <a:ext cx="10431331" cy="420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594" y="121917"/>
            <a:ext cx="8486526" cy="18385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97107" y="2401166"/>
            <a:ext cx="6736081" cy="1933752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0" y="-115745"/>
            <a:ext cx="12192000" cy="928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z="4000" b="1" dirty="0">
                <a:latin typeface="ISOCPEUR" panose="020B0604020202020204" pitchFamily="34" charset="0"/>
              </a:rPr>
              <a:t>Délnyugati Homlokzat</a:t>
            </a:r>
            <a:endParaRPr lang="hu-HU" sz="4000" b="1" dirty="0">
              <a:latin typeface="ISOCPEUR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62951" y="2281351"/>
            <a:ext cx="6858001" cy="22953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417" y="4897551"/>
            <a:ext cx="8253705" cy="18385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810" y="952156"/>
            <a:ext cx="7916380" cy="49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594" y="121917"/>
            <a:ext cx="8486526" cy="183853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97107" y="2401166"/>
            <a:ext cx="6736081" cy="1933752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0" y="-115745"/>
            <a:ext cx="12192000" cy="928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z="4000" b="1" dirty="0">
                <a:latin typeface="ISOCPEUR" panose="020B0604020202020204" pitchFamily="34" charset="0"/>
              </a:rPr>
              <a:t>Délkeleti Homlokzat</a:t>
            </a:r>
            <a:endParaRPr lang="hu-HU" sz="4000" b="1" dirty="0">
              <a:latin typeface="ISOCPEUR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62951" y="2281351"/>
            <a:ext cx="6858001" cy="22953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417" y="4897551"/>
            <a:ext cx="8253705" cy="183853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7" y="1352260"/>
            <a:ext cx="10936226" cy="41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97107" y="2401166"/>
            <a:ext cx="6736081" cy="193375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419" y="0"/>
            <a:ext cx="9709164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71974" y="2679315"/>
            <a:ext cx="6736081" cy="137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57085" y="2401163"/>
            <a:ext cx="6736081" cy="193375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97107" y="2401166"/>
            <a:ext cx="6736081" cy="193375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94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97107" y="2401166"/>
            <a:ext cx="6736081" cy="19337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57084" y="2523083"/>
            <a:ext cx="6736081" cy="19337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" y="0"/>
            <a:ext cx="972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15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97107" y="2401166"/>
            <a:ext cx="6736081" cy="19337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57084" y="2523083"/>
            <a:ext cx="6736081" cy="193375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419" y="1"/>
            <a:ext cx="97091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94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97107" y="2401166"/>
            <a:ext cx="6736081" cy="19337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57084" y="2523083"/>
            <a:ext cx="6736081" cy="19337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391" y="1"/>
            <a:ext cx="96832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1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97107" y="2401166"/>
            <a:ext cx="6736081" cy="19337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57084" y="2523083"/>
            <a:ext cx="6736081" cy="193375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222" y="1"/>
            <a:ext cx="970155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72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97107" y="2401166"/>
            <a:ext cx="6736081" cy="19337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57084" y="2523083"/>
            <a:ext cx="6736081" cy="193375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060" y="1"/>
            <a:ext cx="9707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97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1" y="1173197"/>
            <a:ext cx="10515600" cy="50037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Városunkban, Salgótarjánban az 1900-as évek második felében rengeteg beton és vasbeton tartószerkezetű ipari- és lakóépület épült. Az ipari termelés hanyatlása következtében sok épület, építmény szükségtelenné vált, lebontásra került. A betontörmelék egy részét az útépítések alapozásánál használták fel, más része pedig a város különböző részén azóta is depóniákban áll. Ezek nemcsak az ipari- és lakóterületeket csúfítják, hanem a várost körülvevő erdőket, völgyeket, patakok medreit is. Emiatt döntöttünk úgy, hogy az épületünknél a nagyon hosszú idő alatt szétmálló beton használatát kerülni fogjuk. 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Salgótarjánban évtizedekig működött a már leállított Acélgyár, melynek káros hatásait még mindig érezni lehet. A Tarján-patak az Acélgyár tisztítatlan szennyvizének köszönhetően sárga (rozsdás) színű volt, ami az élővilágát teljesen kipusztította. A melléktermékként képződött salakkal töltöttek fel számos völgyet, ezzel szintén a környezetet szennyezték, károsítva a gyönyörű tájat. Ezért akarjuk az vas és acél beépítését is kerülni. A műanyagok, vegyi anyagok, festékek alkalmazása föl sem merült bennünk.</a:t>
            </a:r>
          </a:p>
          <a:p>
            <a:pPr marL="0" indent="0" algn="just">
              <a:buNone/>
            </a:pPr>
            <a:endParaRPr lang="hu-HU" sz="1400" dirty="0">
              <a:latin typeface="ISOCPEUR" panose="020B0604020202020204" pitchFamily="34" charset="0"/>
            </a:endParaRPr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38023" y="2"/>
            <a:ext cx="10515600" cy="117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>
                <a:latin typeface="ISOCPEUR" panose="020B0604020202020204" pitchFamily="34" charset="0"/>
              </a:rPr>
              <a:t>Ötlet ismertetés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07435"/>
            <a:ext cx="4822590" cy="295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744" y="3407434"/>
            <a:ext cx="4553061" cy="2959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1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97107" y="2401166"/>
            <a:ext cx="6736081" cy="19337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57084" y="2523083"/>
            <a:ext cx="6736081" cy="193375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" y="0"/>
            <a:ext cx="9723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2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197107" y="2401166"/>
            <a:ext cx="6736081" cy="193375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57084" y="2523083"/>
            <a:ext cx="6736081" cy="193375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060" y="1"/>
            <a:ext cx="9707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11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642598"/>
            <a:ext cx="10058400" cy="5301007"/>
          </a:xfrm>
        </p:spPr>
        <p:txBody>
          <a:bodyPr>
            <a:normAutofit/>
          </a:bodyPr>
          <a:lstStyle/>
          <a:p>
            <a:pPr algn="ctr"/>
            <a:r>
              <a:rPr lang="hu-HU" sz="6000" b="1" dirty="0" smtClean="0">
                <a:latin typeface="ISOCPEUR" panose="020B0604020202020204" pitchFamily="34" charset="0"/>
              </a:rPr>
              <a:t>MAKETT KÉSZÍTÉS</a:t>
            </a:r>
            <a:endParaRPr lang="hu-HU" sz="6000" b="1" dirty="0"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8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2666999"/>
            <a:ext cx="6857998" cy="12192001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0" y="201155"/>
            <a:ext cx="4841767" cy="6455691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11" y="201154"/>
            <a:ext cx="4841769" cy="6455691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 rot="16200000">
            <a:off x="5318382" y="3244333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ISOCPEUR" panose="020B0604020202020204" pitchFamily="34" charset="0"/>
              </a:rPr>
              <a:t>A készülődés…</a:t>
            </a:r>
            <a:endParaRPr lang="hu-HU" dirty="0"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226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2666999"/>
            <a:ext cx="6857998" cy="12192001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3" y="201154"/>
            <a:ext cx="4841767" cy="6455691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28" y="201154"/>
            <a:ext cx="4841768" cy="6455691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 rot="16200000">
            <a:off x="5318382" y="3244333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ISOCPEUR" panose="020B0604020202020204" pitchFamily="34" charset="0"/>
              </a:rPr>
              <a:t>A készülődés…</a:t>
            </a:r>
            <a:endParaRPr lang="hu-HU" dirty="0"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24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2666999"/>
            <a:ext cx="6857998" cy="12192001"/>
          </a:xfrm>
          <a:prstGeom prst="rect">
            <a:avLst/>
          </a:prstGeom>
        </p:spPr>
      </p:pic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00" y="1371600"/>
            <a:ext cx="4950623" cy="3712968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25" y="778182"/>
            <a:ext cx="6533072" cy="489980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4330265" y="6010704"/>
            <a:ext cx="224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ISOCPEUR" panose="020B0604020202020204" pitchFamily="34" charset="0"/>
              </a:rPr>
              <a:t>Az  utolsó simítások…</a:t>
            </a:r>
            <a:endParaRPr lang="hu-HU" dirty="0"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2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2666999"/>
            <a:ext cx="6857998" cy="12192001"/>
          </a:xfrm>
          <a:prstGeom prst="rect">
            <a:avLst/>
          </a:prstGeom>
        </p:spPr>
      </p:pic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97" y="300121"/>
            <a:ext cx="8343679" cy="6257760"/>
          </a:xfrm>
        </p:spPr>
      </p:pic>
      <p:sp>
        <p:nvSpPr>
          <p:cNvPr id="8" name="Szövegdoboz 7"/>
          <p:cNvSpPr txBox="1"/>
          <p:nvPr/>
        </p:nvSpPr>
        <p:spPr>
          <a:xfrm>
            <a:off x="208874" y="3244335"/>
            <a:ext cx="1765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ISOCPEUR" panose="020B0604020202020204" pitchFamily="34" charset="0"/>
              </a:rPr>
              <a:t>… és végül a</a:t>
            </a:r>
          </a:p>
          <a:p>
            <a:r>
              <a:rPr lang="hu-HU" dirty="0" smtClean="0">
                <a:latin typeface="ISOCPEUR" panose="020B0604020202020204" pitchFamily="34" charset="0"/>
              </a:rPr>
              <a:t> végeredmény! </a:t>
            </a:r>
            <a:r>
              <a:rPr lang="hu-HU" dirty="0" smtClean="0">
                <a:latin typeface="ISOCPEUR" panose="020B0604020202020204" pitchFamily="34" charset="0"/>
                <a:sym typeface="Wingdings" panose="05000000000000000000" pitchFamily="2" charset="2"/>
              </a:rPr>
              <a:t></a:t>
            </a:r>
            <a:endParaRPr lang="hu-HU" dirty="0"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325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-2666999"/>
            <a:ext cx="6857998" cy="12192001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61" y="283946"/>
            <a:ext cx="8386812" cy="6290110"/>
          </a:xfrm>
        </p:spPr>
      </p:pic>
      <p:sp>
        <p:nvSpPr>
          <p:cNvPr id="8" name="Szövegdoboz 7"/>
          <p:cNvSpPr txBox="1"/>
          <p:nvPr/>
        </p:nvSpPr>
        <p:spPr>
          <a:xfrm>
            <a:off x="208874" y="3244335"/>
            <a:ext cx="1765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ISOCPEUR" panose="020B0604020202020204" pitchFamily="34" charset="0"/>
              </a:rPr>
              <a:t>… és végül a</a:t>
            </a:r>
          </a:p>
          <a:p>
            <a:r>
              <a:rPr lang="hu-HU" dirty="0" smtClean="0">
                <a:latin typeface="ISOCPEUR" panose="020B0604020202020204" pitchFamily="34" charset="0"/>
              </a:rPr>
              <a:t> végeredmény! </a:t>
            </a:r>
            <a:r>
              <a:rPr lang="hu-HU" dirty="0" smtClean="0">
                <a:latin typeface="ISOCPEUR" panose="020B0604020202020204" pitchFamily="34" charset="0"/>
                <a:sym typeface="Wingdings" panose="05000000000000000000" pitchFamily="2" charset="2"/>
              </a:rPr>
              <a:t></a:t>
            </a:r>
            <a:endParaRPr lang="hu-HU" dirty="0"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57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7832787" y="5136169"/>
            <a:ext cx="4359215" cy="17218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3" indent="-182883" algn="l" defTabSz="914415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8" indent="-182883" algn="l" defTabSz="91441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32" indent="-182883" algn="l" defTabSz="91441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57" indent="-182883" algn="l" defTabSz="91441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81" indent="-182883" algn="l" defTabSz="91441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27" indent="-228604" algn="l" defTabSz="91441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32" indent="-228604" algn="l" defTabSz="91441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37" indent="-228604" algn="l" defTabSz="91441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42" indent="-228604" algn="l" defTabSz="91441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hu-HU" sz="2400" b="1" u="sng" dirty="0">
                <a:latin typeface="ISOCPEUR" panose="020B0604020202020204" pitchFamily="34" charset="0"/>
              </a:rPr>
              <a:t>Felkészítő Tanárok: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>
                <a:latin typeface="ISOCPEUR" panose="020B0604020202020204" pitchFamily="34" charset="0"/>
              </a:rPr>
              <a:t>Aradi Patrik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>
                <a:latin typeface="ISOCPEUR" panose="020B0604020202020204" pitchFamily="34" charset="0"/>
              </a:rPr>
              <a:t>Faluhelyi Csaba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>
                <a:latin typeface="ISOCPEUR" panose="020B0604020202020204" pitchFamily="34" charset="0"/>
              </a:rPr>
              <a:t>Tóth Tibor				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5136167"/>
            <a:ext cx="4359215" cy="172183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hu-HU" sz="2400" b="1" u="sng" dirty="0">
                <a:latin typeface="ISOCPEUR" panose="020B0604020202020204" pitchFamily="34" charset="0"/>
              </a:rPr>
              <a:t>Készítette:</a:t>
            </a:r>
            <a:r>
              <a:rPr lang="hu-HU" sz="2400" b="1" u="sng" dirty="0">
                <a:latin typeface="ISOCPEUR" panose="020B0604020202020204" pitchFamily="34" charset="0"/>
              </a:rPr>
              <a:t> </a:t>
            </a:r>
            <a:endParaRPr lang="hu-HU" sz="2400" b="1" u="sng" dirty="0">
              <a:latin typeface="ISOCPEUR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>
                <a:latin typeface="ISOCPEUR" panose="020B0604020202020204" pitchFamily="34" charset="0"/>
              </a:rPr>
              <a:t>Horváth Bence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 err="1">
                <a:latin typeface="ISOCPEUR" panose="020B0604020202020204" pitchFamily="34" charset="0"/>
              </a:rPr>
              <a:t>Suha</a:t>
            </a:r>
            <a:r>
              <a:rPr lang="hu-HU" sz="1800" dirty="0">
                <a:latin typeface="ISOCPEUR" panose="020B0604020202020204" pitchFamily="34" charset="0"/>
              </a:rPr>
              <a:t> Bence </a:t>
            </a:r>
            <a:r>
              <a:rPr lang="hu-HU" sz="1800" dirty="0">
                <a:latin typeface="ISOCPEUR" panose="020B0604020202020204" pitchFamily="34" charset="0"/>
              </a:rPr>
              <a:t>Z</a:t>
            </a:r>
            <a:r>
              <a:rPr lang="hu-HU" sz="1800" dirty="0">
                <a:latin typeface="ISOCPEUR" panose="020B0604020202020204" pitchFamily="34" charset="0"/>
              </a:rPr>
              <a:t>oltán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hu-HU" sz="1800" dirty="0" err="1">
                <a:latin typeface="ISOCPEUR" panose="020B0604020202020204" pitchFamily="34" charset="0"/>
              </a:rPr>
              <a:t>Szomora</a:t>
            </a:r>
            <a:r>
              <a:rPr lang="hu-HU" sz="1800" dirty="0">
                <a:latin typeface="ISOCPEUR" panose="020B0604020202020204" pitchFamily="34" charset="0"/>
              </a:rPr>
              <a:t> Vilmos András					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33922"/>
            <a:ext cx="12192000" cy="1384158"/>
          </a:xfrm>
        </p:spPr>
        <p:txBody>
          <a:bodyPr>
            <a:normAutofit/>
          </a:bodyPr>
          <a:lstStyle/>
          <a:p>
            <a:pPr algn="ctr"/>
            <a:r>
              <a:rPr lang="hu-HU" sz="6600" dirty="0">
                <a:latin typeface="ISOCPEUR" panose="020B0604020202020204" pitchFamily="34" charset="0"/>
              </a:rPr>
              <a:t>Köszönjük a Figyelmet!</a:t>
            </a:r>
            <a:endParaRPr lang="hu-HU" sz="6600" dirty="0">
              <a:latin typeface="ISOCPEUR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5277" y="1"/>
            <a:ext cx="10515600" cy="1095555"/>
          </a:xfrm>
        </p:spPr>
        <p:txBody>
          <a:bodyPr/>
          <a:lstStyle/>
          <a:p>
            <a:r>
              <a:rPr lang="hu-HU" dirty="0" smtClean="0">
                <a:latin typeface="ISOCPEUR" panose="020B0604020202020204" pitchFamily="34" charset="0"/>
              </a:rPr>
              <a:t>Szakmai leírás</a:t>
            </a:r>
            <a:endParaRPr lang="hu-HU" dirty="0">
              <a:latin typeface="ISOCPEUR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1" y="1095559"/>
            <a:ext cx="10515600" cy="50814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600" b="1" u="sng" dirty="0">
                <a:latin typeface="ISOCPEUR" panose="020B0604020202020204" pitchFamily="34" charset="0"/>
              </a:rPr>
              <a:t>Alapozás: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Az épület alapozásánál – hazánkban kevésbé elterjedt – keményfa cölöpalapozást alkalmazzuk. A beépített faanyagok védelmét, impregnálását természetes úton, természetes anyagokkal oldanánk meg. A régen gyakran készített felületi égetést, és a növényi olaj (lenolaj) kezelést alkalmaznánk védelemként. A cölöpök földbe juttatását cölöpverő gép segítené. A cölöpsor tetején szintén keményfa cölöprács készülne a terhek elosztása és egyenletes átadása érdekében. Az elemek egymáshoz való rögzítése keményfa szegekkel, tiplikkel történne.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facölöpök tartósításánál, egy régi keleti technikát egy Japán technikát alkalmazunk melynek neve: </a:t>
            </a:r>
            <a:r>
              <a:rPr lang="hu-HU" sz="1400" b="1" dirty="0" err="1">
                <a:latin typeface="ISOCPEUR" panose="020B0604020202020204" pitchFamily="34" charset="0"/>
              </a:rPr>
              <a:t>yakisugi</a:t>
            </a:r>
            <a:r>
              <a:rPr lang="hu-HU" sz="1400" dirty="0">
                <a:latin typeface="ISOCPEUR" panose="020B0604020202020204" pitchFamily="34" charset="0"/>
              </a:rPr>
              <a:t> technika. Ezzel a technikával akár 100 évig is ellenálló lesz a fa. A legfontosabb, hogy különféle vegyszerek felhasználása nélkül működik ez a folyamat. Csak természetes anyagok kerülnek felhasználásra a munkafolyamat során.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</a:t>
            </a:r>
            <a:r>
              <a:rPr lang="hu-HU" sz="1400" dirty="0" err="1">
                <a:latin typeface="ISOCPEUR" panose="020B0604020202020204" pitchFamily="34" charset="0"/>
              </a:rPr>
              <a:t>yakisugi</a:t>
            </a:r>
            <a:r>
              <a:rPr lang="hu-HU" sz="1400" dirty="0">
                <a:latin typeface="ISOCPEUR" panose="020B0604020202020204" pitchFamily="34" charset="0"/>
              </a:rPr>
              <a:t> technikát másképpen szenesítésnek hívják, amikor is a fa felületét teljesen elszenesítik. A faanyag  felső rétegét teljesen szénné perzselik egy lángszóróval, majd egy erős kefe segítségével letisztítják azt. Ezután semmi mást nem csinálnak, csak átkenik egy réteg lenolajjal, ami a levegő hatására nagyon gyorsan egy erős védőréteget képez majd a fa felületén. Ha több rétegben kenik át, akkor vastagabb lesz a bevonat és sokkal ellenállóbb, valamint tartósabb lesz. </a:t>
            </a:r>
            <a:endParaRPr lang="hu-HU" sz="1600" dirty="0">
              <a:latin typeface="ISOCPEUR" panose="020B0604020202020204" pitchFamily="34" charset="0"/>
            </a:endParaRPr>
          </a:p>
        </p:txBody>
      </p:sp>
      <p:pic>
        <p:nvPicPr>
          <p:cNvPr id="4" name="Kép 3" descr="Égetett fa panel fenyő lécből elkészítve | Az égetett fából készíthető  falburkolat időtálló és igazán különleges megjelenésű. Mi most gyalult  fenyőlécből alkottuk meg és nem csalódutunk a... | By ANRO LED világítá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199" y="4173577"/>
            <a:ext cx="3897702" cy="2356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 descr="Szenesített fa: a hagyományos japán technika, amely meghódította a világot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5582" y="4173580"/>
            <a:ext cx="5548223" cy="2356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257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095559"/>
            <a:ext cx="10058400" cy="49394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600" b="1" u="sng" dirty="0">
                <a:latin typeface="ISOCPEUR" panose="020B0604020202020204" pitchFamily="34" charset="0"/>
              </a:rPr>
              <a:t>Teherhordó- és válaszfalak: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teherhordó- és a válaszfalak szintén az előzőek szerint kezelt, de fenyő vázszerkezet. A vázelemek közötti hőszigetelést az északi országokban régóta használt cellulózzal tervezzük. A cellulóz hőszigetelést </a:t>
            </a:r>
            <a:r>
              <a:rPr lang="hu-HU" sz="1400" dirty="0" err="1">
                <a:latin typeface="ISOCPEUR" panose="020B0604020202020204" pitchFamily="34" charset="0"/>
              </a:rPr>
              <a:t>újrahasznosítható</a:t>
            </a:r>
            <a:r>
              <a:rPr lang="hu-HU" sz="1400" dirty="0">
                <a:latin typeface="ISOCPEUR" panose="020B0604020202020204" pitchFamily="34" charset="0"/>
              </a:rPr>
              <a:t> papírból készítik, melyet ledarálnak, majd </a:t>
            </a:r>
            <a:r>
              <a:rPr lang="hu-HU" sz="1400" dirty="0" err="1">
                <a:latin typeface="ISOCPEUR" panose="020B0604020202020204" pitchFamily="34" charset="0"/>
              </a:rPr>
              <a:t>pelyhesítik</a:t>
            </a:r>
            <a:r>
              <a:rPr lang="hu-HU" sz="1400" dirty="0">
                <a:latin typeface="ISOCPEUR" panose="020B0604020202020204" pitchFamily="34" charset="0"/>
              </a:rPr>
              <a:t>. Bór és foszfát elegyét keverik hozzá, így ellenálló hőszigetelést kapunk rovarok, gombák és egyéb kártevők ellen. (14 cm vastag szigetelés – 0,321 W/m2K).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választott épületszerkezeteket, anyagokat, eszközöket és berendezéseket környezettudatos módon válogattuk össze, odafigyelve a használhatóságra, az épület megjelenésére, esztétikára. Előtérbe helyeztük a fa – mint megújuló építőanyag –, kő alkalmazását, és kerültük a beton, fém, műanyag használatát. 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55277" y="1"/>
            <a:ext cx="10515600" cy="1095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>
                <a:latin typeface="ISOCPEUR" panose="020B0604020202020204" pitchFamily="34" charset="0"/>
              </a:rPr>
              <a:t>Szakmai leírás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81130"/>
            <a:ext cx="4779014" cy="3197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27" y="3284511"/>
            <a:ext cx="4258574" cy="319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5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095559"/>
            <a:ext cx="10058400" cy="49394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600" b="1" u="sng" dirty="0">
                <a:latin typeface="ISOCPEUR" panose="020B0604020202020204" pitchFamily="34" charset="0"/>
              </a:rPr>
              <a:t>Vízszintes teherhordó szerkezetek: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födém az előzőekben ismertetett eljárással kezelt fából készült borított gerendás kialakítású. A teherhordó falszerkezet elemeire csavarozással rögzített vízszintes fa gerendák lesznek csatlakoztatva. A gerendákhoz kereszttartók csatlakoznak, az elemek között a már korábban ismertetett cellulóz szigetelés lesz ~25 cm vastagságban. A födémszerkezet alulról deszkaborítást kap.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Az épület padlószerkezete nem érintkezik közvetlenül a termett talajjal. A cölöpalapozásra nagy méretű kezelt fa gerendákat rögzítünk, az gerendarácsot kereszttartók kötik össze. A tartók közeiben cellulóz szigetelést alkalmazunk a gerendákkal azonos vastagságban. A tartókra merőlegesen párnafákat helyezünk el, erre végül a padlóburkolt rétegei csatlakoznak.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padlóburkolat szilárd, nagy kopásállóságú parafa, amely a vizes helységekben impregnálással vannak ellátva. A kellő vastagságú parafa az esztétikus megjelenés mellett a hőszigetelésben is kiveszi a szerepét.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55277" y="1"/>
            <a:ext cx="10515600" cy="1095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>
                <a:latin typeface="ISOCPEUR" panose="020B0604020202020204" pitchFamily="34" charset="0"/>
              </a:rPr>
              <a:t>Szakmai leírás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81905"/>
            <a:ext cx="4329304" cy="2887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46" y="3581905"/>
            <a:ext cx="4331859" cy="2887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50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095559"/>
            <a:ext cx="10058400" cy="49394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600" b="1" u="sng" dirty="0">
                <a:latin typeface="ISOCPEUR" panose="020B0604020202020204" pitchFamily="34" charset="0"/>
              </a:rPr>
              <a:t>Tetőszerkezet, héjalás: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tetőszerkezet egyedileg méretezett és kialakított fa rácsostartóból készül. A szerkezet elemeit csavarozással, illetve szeglemezekkel a vízszintes födémgerendákhoz kell rögzíteni.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tetőszerkezet az alaprajz körvonalaira szerkesztett kontyolt nyeregtető. A tető hajlásszöge 25°, amely modern, mediterrán stílusú megjelenést kölcsönöz az épületünknek.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héjalás rétegrendje a hagyományos módon készül. A tetőfedés antracit színű hasított pala, réz bádogozással és </a:t>
            </a:r>
            <a:r>
              <a:rPr lang="hu-HU" sz="1400" dirty="0" err="1">
                <a:latin typeface="ISOCPEUR" panose="020B0604020202020204" pitchFamily="34" charset="0"/>
              </a:rPr>
              <a:t>csatornázattal</a:t>
            </a:r>
            <a:r>
              <a:rPr lang="hu-HU" sz="1400" dirty="0">
                <a:latin typeface="ISOCPEUR" panose="020B0604020202020204" pitchFamily="34" charset="0"/>
              </a:rPr>
              <a:t>.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55277" y="1"/>
            <a:ext cx="10515600" cy="1095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>
                <a:latin typeface="ISOCPEUR" panose="020B0604020202020204" pitchFamily="34" charset="0"/>
              </a:rPr>
              <a:t>Szakmai leírás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24984"/>
            <a:ext cx="4298830" cy="322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13" y="3224989"/>
            <a:ext cx="4560291" cy="322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68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095557"/>
            <a:ext cx="10320068" cy="49394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600" b="1" u="sng" dirty="0">
                <a:latin typeface="ISOCPEUR" panose="020B0604020202020204" pitchFamily="34" charset="0"/>
              </a:rPr>
              <a:t>Külső- és belső falburkolat: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külső falburkolat növényi olajjal kezelt, rönkfából vágott, domború természetes fa. Az épület külső megjelenésével igyekeztünk minél természetesebb hatást kelteni.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belső falburkolat horony-eresztékes deszka, vagy palló, a funkciótól és terheléstől függően.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55277" y="1"/>
            <a:ext cx="10515600" cy="1095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>
                <a:latin typeface="ISOCPEUR" panose="020B0604020202020204" pitchFamily="34" charset="0"/>
              </a:rPr>
              <a:t>Szakmai leírás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2959725"/>
            <a:ext cx="4358063" cy="3268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86" y="2959725"/>
            <a:ext cx="5815925" cy="326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71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66800" y="1475121"/>
            <a:ext cx="10058400" cy="45599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1600" b="1" u="sng" dirty="0">
                <a:latin typeface="ISOCPEUR" panose="020B0604020202020204" pitchFamily="34" charset="0"/>
              </a:rPr>
              <a:t>Villamos energia: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Az épület természetes megjelenését nem akartuk napelemekkel, napkollektorokkal elcsúfítani. A fosszilis energiahordozók használatának elkerülése érdekében igyekszünk minél több elektromos energiát használni, melyet a nagy felületű, speciális kültéri burkolatok segítségével állítanánk elő. Több cég is forgalmaz nagy szilárdságú, és kopásállóságú kültéri napelemes burkolatokat, melyek az áramtermelés mellett visszatükrözik a napsugárzást, ezáltal több fény lakásba jutását biztosítják az ablakokon keresztül. A napsugárzás természetes beesési szögével ellentétben ez alulról érkezik az épületbe, ezáltal a mennyezetről visszaverődve természetes, szórt fényt biztosít.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nyári, túlzott felmelegedés ellen hosszútávon lombhullató fákkal, egyébként pedig a déli és nyugati oldalon állítható - saját tengely mentén elforgatható – zsalugáterek alkalmazásával oldanánk meg az árnyékolást.</a:t>
            </a:r>
          </a:p>
          <a:p>
            <a:pPr marL="0" indent="0" algn="just">
              <a:buNone/>
            </a:pPr>
            <a:r>
              <a:rPr lang="hu-HU" sz="1600" b="1" u="sng" dirty="0">
                <a:latin typeface="ISOCPEUR" panose="020B0604020202020204" pitchFamily="34" charset="0"/>
              </a:rPr>
              <a:t>Fűtés, hűtés: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Télen a fűtést a napelemek által előállított elektromos árammal táplált elektromos padlófűtés, és </a:t>
            </a:r>
            <a:r>
              <a:rPr lang="hu-HU" sz="1400" dirty="0" err="1">
                <a:latin typeface="ISOCPEUR" panose="020B0604020202020204" pitchFamily="34" charset="0"/>
              </a:rPr>
              <a:t>infrafűtés</a:t>
            </a:r>
            <a:r>
              <a:rPr lang="hu-HU" sz="1400" dirty="0">
                <a:latin typeface="ISOCPEUR" panose="020B0604020202020204" pitchFamily="34" charset="0"/>
              </a:rPr>
              <a:t> biztosítja. Kiegészítő fűtésként a kellemes hőérzetet és nyugodt, békés hangulatot biztosító kandalló áll a nappali központi helyén, amely megújuló energiával, fával fűthető.</a:t>
            </a:r>
          </a:p>
          <a:p>
            <a:pPr marL="0" indent="0" algn="just">
              <a:buNone/>
            </a:pPr>
            <a:r>
              <a:rPr lang="hu-HU" sz="1400" dirty="0">
                <a:latin typeface="ISOCPEUR" panose="020B0604020202020204" pitchFamily="34" charset="0"/>
              </a:rPr>
              <a:t>A nyári melegben a már említett árnyékolás mellett a kútból az épületbe vezetett nagy vastagságú csövön bejuttatott hűvös levegő is gondoskodik a „hideg tó” elvén az épület hűtéséről.</a:t>
            </a:r>
          </a:p>
          <a:p>
            <a:pPr marL="0" indent="0" algn="just">
              <a:buNone/>
            </a:pPr>
            <a:endParaRPr lang="hu-HU" sz="1400" dirty="0">
              <a:latin typeface="ISOCPEUR" panose="020B0604020202020204" pitchFamily="34" charset="0"/>
            </a:endParaRP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55277" y="1"/>
            <a:ext cx="10515600" cy="1095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>
                <a:latin typeface="ISOCPEUR" panose="020B0604020202020204" pitchFamily="34" charset="0"/>
              </a:rPr>
              <a:t>Szakmai leírás</a:t>
            </a:r>
          </a:p>
        </p:txBody>
      </p:sp>
    </p:spTree>
    <p:extLst>
      <p:ext uri="{BB962C8B-B14F-4D97-AF65-F5344CB8AC3E}">
        <p14:creationId xmlns:p14="http://schemas.microsoft.com/office/powerpoint/2010/main" val="383863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appan">
  <a:themeElements>
    <a:clrScheme name="Szappa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zappa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zappa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Szappan</Template>
  <TotalTime>422</TotalTime>
  <Words>1640</Words>
  <Application>Microsoft Office PowerPoint</Application>
  <PresentationFormat>Szélesvásznú</PresentationFormat>
  <Paragraphs>85</Paragraphs>
  <Slides>38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3" baseType="lpstr">
      <vt:lpstr>Century Gothic</vt:lpstr>
      <vt:lpstr>Garamond</vt:lpstr>
      <vt:lpstr>ISOCPEUR</vt:lpstr>
      <vt:lpstr>Wingdings</vt:lpstr>
      <vt:lpstr>Szappan</vt:lpstr>
      <vt:lpstr>Ökoház pályázat</vt:lpstr>
      <vt:lpstr>Ötlet ismertetés</vt:lpstr>
      <vt:lpstr>PowerPoint-bemutató</vt:lpstr>
      <vt:lpstr>Szakmai leírás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Fenntarthatóság</vt:lpstr>
      <vt:lpstr>PowerPoint-bemutató</vt:lpstr>
      <vt:lpstr>PowerPoint-bemutató</vt:lpstr>
      <vt:lpstr>Műszaki tervdokumentáció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MAKETT KÉSZÍTÉS</vt:lpstr>
      <vt:lpstr>PowerPoint-bemutató</vt:lpstr>
      <vt:lpstr>PowerPoint-bemutató</vt:lpstr>
      <vt:lpstr>PowerPoint-bemutató</vt:lpstr>
      <vt:lpstr>PowerPoint-bemutató</vt:lpstr>
      <vt:lpstr>PowerPoint-bemutató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Ökoház pályázat</dc:title>
  <dc:creator>Patrik</dc:creator>
  <cp:lastModifiedBy>Patrik</cp:lastModifiedBy>
  <cp:revision>26</cp:revision>
  <dcterms:created xsi:type="dcterms:W3CDTF">2023-02-24T05:40:14Z</dcterms:created>
  <dcterms:modified xsi:type="dcterms:W3CDTF">2023-04-09T09:55:27Z</dcterms:modified>
</cp:coreProperties>
</file>